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Play" panose="020B0604020202020204" charset="0"/>
      <p:regular r:id="rId12"/>
      <p:bold r:id="rId13"/>
    </p:embeddedFont>
    <p:embeddedFont>
      <p:font typeface="Verdana" panose="020B060403050404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i1T+rAWR1wvugEcAh/IxJ5qqNv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owwefeel.org/" TargetMode="External"/><Relationship Id="rId7" Type="http://schemas.openxmlformats.org/officeDocument/2006/relationships/hyperlink" Target="https://insighttimer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reathwrk.com/" TargetMode="External"/><Relationship Id="rId5" Type="http://schemas.openxmlformats.org/officeDocument/2006/relationships/hyperlink" Target="https://www.headspace.com/" TargetMode="External"/><Relationship Id="rId4" Type="http://schemas.openxmlformats.org/officeDocument/2006/relationships/hyperlink" Target="https://www.calm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2725114" y="61721"/>
            <a:ext cx="6741771" cy="6734406"/>
            <a:chOff x="2725114" y="61721"/>
            <a:chExt cx="6741771" cy="6734406"/>
          </a:xfrm>
        </p:grpSpPr>
        <p:sp>
          <p:nvSpPr>
            <p:cNvPr id="85" name="Google Shape;85;p1"/>
            <p:cNvSpPr/>
            <p:nvPr/>
          </p:nvSpPr>
          <p:spPr>
            <a:xfrm>
              <a:off x="3275304" y="418337"/>
              <a:ext cx="5760720" cy="5760720"/>
            </a:xfrm>
            <a:prstGeom prst="pie">
              <a:avLst>
                <a:gd name="adj1" fmla="val 16200000"/>
                <a:gd name="adj2" fmla="val 19285716"/>
              </a:avLst>
            </a:prstGeom>
            <a:gradFill>
              <a:gsLst>
                <a:gs pos="0">
                  <a:srgbClr val="EC8154"/>
                </a:gs>
                <a:gs pos="50000">
                  <a:srgbClr val="F16E27"/>
                </a:gs>
                <a:gs pos="100000">
                  <a:srgbClr val="DF5D1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"/>
            <p:cNvSpPr txBox="1"/>
            <p:nvPr/>
          </p:nvSpPr>
          <p:spPr>
            <a:xfrm>
              <a:off x="6301740" y="953261"/>
              <a:ext cx="1371600" cy="1097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Контрол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Какви избори правя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3349371" y="510920"/>
              <a:ext cx="5760720" cy="5760720"/>
            </a:xfrm>
            <a:prstGeom prst="pie">
              <a:avLst>
                <a:gd name="adj1" fmla="val 19285716"/>
                <a:gd name="adj2" fmla="val 771428"/>
              </a:avLst>
            </a:pr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"/>
            <p:cNvSpPr txBox="1"/>
            <p:nvPr/>
          </p:nvSpPr>
          <p:spPr>
            <a:xfrm>
              <a:off x="7261849" y="2599175"/>
              <a:ext cx="1774200" cy="9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Компетенции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В какво съм добър/добра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3322624" y="627506"/>
              <a:ext cx="5760720" cy="5760720"/>
            </a:xfrm>
            <a:prstGeom prst="pie">
              <a:avLst>
                <a:gd name="adj1" fmla="val 771428"/>
                <a:gd name="adj2" fmla="val 3857143"/>
              </a:avLst>
            </a:prstGeom>
            <a:gradFill>
              <a:gsLst>
                <a:gs pos="0">
                  <a:srgbClr val="47A9DE"/>
                </a:gs>
                <a:gs pos="50000">
                  <a:srgbClr val="00A2DF"/>
                </a:gs>
                <a:gs pos="100000">
                  <a:srgbClr val="0093CC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"/>
            <p:cNvSpPr txBox="1"/>
            <p:nvPr/>
          </p:nvSpPr>
          <p:spPr>
            <a:xfrm>
              <a:off x="7021830" y="4039362"/>
              <a:ext cx="1371600" cy="10629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Увереност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Какво ми помага, за да вярвам в себе си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3215640" y="678941"/>
              <a:ext cx="5760720" cy="5760720"/>
            </a:xfrm>
            <a:prstGeom prst="pie">
              <a:avLst>
                <a:gd name="adj1" fmla="val 3857226"/>
                <a:gd name="adj2" fmla="val 6942858"/>
              </a:avLst>
            </a:prstGeom>
            <a:gradFill>
              <a:gsLst>
                <a:gs pos="0">
                  <a:srgbClr val="AB4E9D"/>
                </a:gs>
                <a:gs pos="50000">
                  <a:srgbClr val="A62094"/>
                </a:gs>
                <a:gs pos="100000">
                  <a:srgbClr val="961886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"/>
            <p:cNvSpPr txBox="1"/>
            <p:nvPr/>
          </p:nvSpPr>
          <p:spPr>
            <a:xfrm>
              <a:off x="5427345" y="5205222"/>
              <a:ext cx="1337310" cy="9601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Връзка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Кой ме подкрепя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3108655" y="627506"/>
              <a:ext cx="5760720" cy="5760720"/>
            </a:xfrm>
            <a:prstGeom prst="pie">
              <a:avLst>
                <a:gd name="adj1" fmla="val 6942858"/>
                <a:gd name="adj2" fmla="val 10028574"/>
              </a:avLst>
            </a:prstGeom>
            <a:gradFill>
              <a:gsLst>
                <a:gs pos="0">
                  <a:srgbClr val="65B150"/>
                </a:gs>
                <a:gs pos="50000">
                  <a:srgbClr val="4AAC24"/>
                </a:gs>
                <a:gs pos="100000">
                  <a:srgbClr val="3F9D1A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"/>
            <p:cNvSpPr txBox="1"/>
            <p:nvPr/>
          </p:nvSpPr>
          <p:spPr>
            <a:xfrm>
              <a:off x="3798570" y="4039362"/>
              <a:ext cx="1371600" cy="10629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Характер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Кои ценности ме водят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3081909" y="510920"/>
              <a:ext cx="5760720" cy="5760720"/>
            </a:xfrm>
            <a:prstGeom prst="pie">
              <a:avLst>
                <a:gd name="adj1" fmla="val 10028574"/>
                <a:gd name="adj2" fmla="val 13114284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"/>
            <p:cNvSpPr txBox="1"/>
            <p:nvPr/>
          </p:nvSpPr>
          <p:spPr>
            <a:xfrm>
              <a:off x="3352800" y="2599182"/>
              <a:ext cx="1577340" cy="9601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Принос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Как помагам на другите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3155975" y="418337"/>
              <a:ext cx="5760720" cy="5760720"/>
            </a:xfrm>
            <a:prstGeom prst="pie">
              <a:avLst>
                <a:gd name="adj1" fmla="val 13114284"/>
                <a:gd name="adj2" fmla="val 16200000"/>
              </a:avLst>
            </a:prstGeom>
            <a:gradFill>
              <a:gsLst>
                <a:gs pos="0">
                  <a:srgbClr val="497D4C"/>
                </a:gs>
                <a:gs pos="50000">
                  <a:srgbClr val="116F1D"/>
                </a:gs>
                <a:gs pos="100000">
                  <a:srgbClr val="0B6417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"/>
            <p:cNvSpPr txBox="1"/>
            <p:nvPr/>
          </p:nvSpPr>
          <p:spPr>
            <a:xfrm>
              <a:off x="4518660" y="953261"/>
              <a:ext cx="1371600" cy="10972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lang="en-DK" sz="2000" u="sng">
                  <a:solidFill>
                    <a:schemeClr val="lt1"/>
                  </a:solidFill>
                </a:rPr>
                <a:t>Справяне</a:t>
              </a:r>
              <a:endParaRPr/>
            </a:p>
            <a:p>
              <a:pPr marL="171450" marR="0" lvl="1" indent="-171450" algn="ctr" rtl="0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Arial"/>
                <a:buNone/>
              </a:pPr>
              <a:r>
                <a:rPr lang="en-DK" sz="1600">
                  <a:solidFill>
                    <a:schemeClr val="lt1"/>
                  </a:solidFill>
                </a:rPr>
                <a:t>Какво ми помага за да се справя със стреса</a:t>
              </a:r>
              <a:r>
                <a:rPr lang="en-DK" sz="16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/>
            </a:p>
          </p:txBody>
        </p:sp>
        <p:sp>
          <p:nvSpPr>
            <p:cNvPr id="99" name="Google Shape;99;p1"/>
            <p:cNvSpPr/>
            <p:nvPr/>
          </p:nvSpPr>
          <p:spPr>
            <a:xfrm>
              <a:off x="2918401" y="61721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6" y="4067"/>
                  </a:moveTo>
                  <a:lnTo>
                    <a:pt x="60006" y="4067"/>
                  </a:lnTo>
                  <a:cubicBezTo>
                    <a:pt x="75265" y="4069"/>
                    <a:pt x="89862" y="10305"/>
                    <a:pt x="100412" y="21331"/>
                  </a:cubicBezTo>
                  <a:lnTo>
                    <a:pt x="103582" y="18802"/>
                  </a:lnTo>
                  <a:lnTo>
                    <a:pt x="101341" y="27025"/>
                  </a:lnTo>
                  <a:lnTo>
                    <a:pt x="92452" y="27680"/>
                  </a:lnTo>
                  <a:lnTo>
                    <a:pt x="95620" y="25153"/>
                  </a:lnTo>
                  <a:lnTo>
                    <a:pt x="95620" y="25153"/>
                  </a:lnTo>
                  <a:cubicBezTo>
                    <a:pt x="86247" y="15572"/>
                    <a:pt x="73409" y="10171"/>
                    <a:pt x="60005" y="10169"/>
                  </a:cubicBezTo>
                  <a:close/>
                </a:path>
              </a:pathLst>
            </a:custGeom>
            <a:gradFill>
              <a:gsLst>
                <a:gs pos="0">
                  <a:srgbClr val="EC8154"/>
                </a:gs>
                <a:gs pos="50000">
                  <a:srgbClr val="F16E27"/>
                </a:gs>
                <a:gs pos="100000">
                  <a:srgbClr val="DF5D1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"/>
            <p:cNvSpPr/>
            <p:nvPr/>
          </p:nvSpPr>
          <p:spPr>
            <a:xfrm>
              <a:off x="2992933" y="154714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3730" y="25127"/>
                  </a:moveTo>
                  <a:lnTo>
                    <a:pt x="103730" y="25127"/>
                  </a:lnTo>
                  <a:cubicBezTo>
                    <a:pt x="113246" y="37060"/>
                    <a:pt x="117472" y="52364"/>
                    <a:pt x="115429" y="67489"/>
                  </a:cubicBezTo>
                  <a:lnTo>
                    <a:pt x="119382" y="68391"/>
                  </a:lnTo>
                  <a:lnTo>
                    <a:pt x="111556" y="71765"/>
                  </a:lnTo>
                  <a:lnTo>
                    <a:pt x="105502" y="65223"/>
                  </a:lnTo>
                  <a:lnTo>
                    <a:pt x="109453" y="66125"/>
                  </a:lnTo>
                  <a:cubicBezTo>
                    <a:pt x="111101" y="52821"/>
                    <a:pt x="107318" y="39413"/>
                    <a:pt x="98960" y="28932"/>
                  </a:cubicBez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"/>
            <p:cNvSpPr/>
            <p:nvPr/>
          </p:nvSpPr>
          <p:spPr>
            <a:xfrm>
              <a:off x="2966092" y="271030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533" y="72436"/>
                  </a:moveTo>
                  <a:cubicBezTo>
                    <a:pt x="111139" y="87318"/>
                    <a:pt x="101810" y="100167"/>
                    <a:pt x="88710" y="108002"/>
                  </a:cubicBezTo>
                  <a:lnTo>
                    <a:pt x="90469" y="111655"/>
                  </a:lnTo>
                  <a:lnTo>
                    <a:pt x="82952" y="107641"/>
                  </a:lnTo>
                  <a:lnTo>
                    <a:pt x="84290" y="98829"/>
                  </a:lnTo>
                  <a:lnTo>
                    <a:pt x="86049" y="102480"/>
                  </a:lnTo>
                  <a:lnTo>
                    <a:pt x="86049" y="102480"/>
                  </a:lnTo>
                  <a:cubicBezTo>
                    <a:pt x="97479" y="95471"/>
                    <a:pt x="105602" y="84151"/>
                    <a:pt x="108583" y="71079"/>
                  </a:cubicBezTo>
                  <a:close/>
                </a:path>
              </a:pathLst>
            </a:custGeom>
            <a:gradFill>
              <a:gsLst>
                <a:gs pos="0">
                  <a:srgbClr val="47A9DE"/>
                </a:gs>
                <a:gs pos="50000">
                  <a:srgbClr val="00A2DF"/>
                </a:gs>
                <a:gs pos="100000">
                  <a:srgbClr val="0093CC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"/>
            <p:cNvSpPr/>
            <p:nvPr/>
          </p:nvSpPr>
          <p:spPr>
            <a:xfrm>
              <a:off x="2859024" y="322175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84264" y="110396"/>
                  </a:moveTo>
                  <a:lnTo>
                    <a:pt x="84264" y="110396"/>
                  </a:lnTo>
                  <a:cubicBezTo>
                    <a:pt x="70514" y="117016"/>
                    <a:pt x="54656" y="117730"/>
                    <a:pt x="40367" y="112374"/>
                  </a:cubicBezTo>
                  <a:lnTo>
                    <a:pt x="38608" y="116027"/>
                  </a:lnTo>
                  <a:lnTo>
                    <a:pt x="37059" y="107647"/>
                  </a:lnTo>
                  <a:lnTo>
                    <a:pt x="44784" y="103199"/>
                  </a:lnTo>
                  <a:lnTo>
                    <a:pt x="43026" y="106851"/>
                  </a:lnTo>
                  <a:cubicBezTo>
                    <a:pt x="55629" y="111417"/>
                    <a:pt x="69540" y="110713"/>
                    <a:pt x="81617" y="104898"/>
                  </a:cubicBezTo>
                  <a:close/>
                </a:path>
              </a:pathLst>
            </a:custGeom>
            <a:gradFill>
              <a:gsLst>
                <a:gs pos="0">
                  <a:srgbClr val="AB4E9D"/>
                </a:gs>
                <a:gs pos="50000">
                  <a:srgbClr val="A62094"/>
                </a:gs>
                <a:gs pos="100000">
                  <a:srgbClr val="961886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"/>
            <p:cNvSpPr/>
            <p:nvPr/>
          </p:nvSpPr>
          <p:spPr>
            <a:xfrm>
              <a:off x="2751955" y="271030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35724" y="110390"/>
                  </a:moveTo>
                  <a:lnTo>
                    <a:pt x="35724" y="110390"/>
                  </a:lnTo>
                  <a:cubicBezTo>
                    <a:pt x="21972" y="103765"/>
                    <a:pt x="11525" y="91807"/>
                    <a:pt x="6807" y="77290"/>
                  </a:cubicBezTo>
                  <a:lnTo>
                    <a:pt x="2854" y="78191"/>
                  </a:lnTo>
                  <a:lnTo>
                    <a:pt x="8442" y="71757"/>
                  </a:lnTo>
                  <a:lnTo>
                    <a:pt x="16735" y="75026"/>
                  </a:lnTo>
                  <a:lnTo>
                    <a:pt x="12783" y="75927"/>
                  </a:lnTo>
                  <a:cubicBezTo>
                    <a:pt x="17069" y="88632"/>
                    <a:pt x="26293" y="99073"/>
                    <a:pt x="38373" y="104893"/>
                  </a:cubicBezTo>
                  <a:close/>
                </a:path>
              </a:pathLst>
            </a:custGeom>
            <a:gradFill>
              <a:gsLst>
                <a:gs pos="0">
                  <a:srgbClr val="65B150"/>
                </a:gs>
                <a:gs pos="50000">
                  <a:srgbClr val="4AAC24"/>
                </a:gs>
                <a:gs pos="100000">
                  <a:srgbClr val="3F9D1A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"/>
            <p:cNvSpPr/>
            <p:nvPr/>
          </p:nvSpPr>
          <p:spPr>
            <a:xfrm>
              <a:off x="2725114" y="154714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469" y="72444"/>
                  </a:moveTo>
                  <a:cubicBezTo>
                    <a:pt x="2074" y="57564"/>
                    <a:pt x="4906" y="41942"/>
                    <a:pt x="13310" y="29202"/>
                  </a:cubicBezTo>
                  <a:lnTo>
                    <a:pt x="10140" y="26674"/>
                  </a:lnTo>
                  <a:lnTo>
                    <a:pt x="18655" y="27030"/>
                  </a:lnTo>
                  <a:lnTo>
                    <a:pt x="21271" y="35550"/>
                  </a:lnTo>
                  <a:lnTo>
                    <a:pt x="18103" y="33024"/>
                  </a:lnTo>
                  <a:lnTo>
                    <a:pt x="18103" y="33024"/>
                  </a:lnTo>
                  <a:cubicBezTo>
                    <a:pt x="10845" y="44295"/>
                    <a:pt x="8436" y="58016"/>
                    <a:pt x="11418" y="71086"/>
                  </a:cubicBezTo>
                  <a:close/>
                </a:path>
              </a:pathLst>
            </a:cu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2799646" y="61721"/>
              <a:ext cx="6473952" cy="647395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6274" y="25122"/>
                  </a:moveTo>
                  <a:lnTo>
                    <a:pt x="16274" y="25122"/>
                  </a:lnTo>
                  <a:cubicBezTo>
                    <a:pt x="25789" y="13192"/>
                    <a:pt x="39766" y="5669"/>
                    <a:pt x="54964" y="4295"/>
                  </a:cubicBezTo>
                  <a:lnTo>
                    <a:pt x="54963" y="240"/>
                  </a:lnTo>
                  <a:lnTo>
                    <a:pt x="59995" y="7118"/>
                  </a:lnTo>
                  <a:lnTo>
                    <a:pt x="54965" y="14477"/>
                  </a:lnTo>
                  <a:lnTo>
                    <a:pt x="54964" y="10424"/>
                  </a:lnTo>
                  <a:lnTo>
                    <a:pt x="54964" y="10424"/>
                  </a:lnTo>
                  <a:cubicBezTo>
                    <a:pt x="41629" y="11779"/>
                    <a:pt x="29402" y="18449"/>
                    <a:pt x="21044" y="28927"/>
                  </a:cubicBezTo>
                  <a:close/>
                </a:path>
              </a:pathLst>
            </a:custGeom>
            <a:gradFill>
              <a:gsLst>
                <a:gs pos="0">
                  <a:srgbClr val="497D4C"/>
                </a:gs>
                <a:gs pos="50000">
                  <a:srgbClr val="116F1D"/>
                </a:gs>
                <a:gs pos="100000">
                  <a:srgbClr val="0B6417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" name="Google Shape;106;p1"/>
          <p:cNvSpPr txBox="1"/>
          <p:nvPr/>
        </p:nvSpPr>
        <p:spPr>
          <a:xfrm>
            <a:off x="8180550" y="5087400"/>
            <a:ext cx="4011300" cy="18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DK" sz="18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Въпроси за рефлексия</a:t>
            </a:r>
            <a:r>
              <a:rPr lang="en-DK" sz="18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8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Кое</a:t>
            </a:r>
            <a:r>
              <a:rPr lang="en-DK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“C” 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 най-силно за мен в момента?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Кое „C“ искам да подсиля?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Какви действия мога да предприема, за да развия тази област?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0" y="12172"/>
            <a:ext cx="6096000" cy="55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DK" sz="2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7Cs </a:t>
            </a:r>
            <a:r>
              <a:rPr lang="en-DK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Resilience Wheel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oogle Shape;112;p2"/>
          <p:cNvGrpSpPr/>
          <p:nvPr/>
        </p:nvGrpSpPr>
        <p:grpSpPr>
          <a:xfrm>
            <a:off x="443229" y="0"/>
            <a:ext cx="8572501" cy="6857999"/>
            <a:chOff x="443229" y="0"/>
            <a:chExt cx="8572501" cy="6857999"/>
          </a:xfrm>
        </p:grpSpPr>
        <p:sp>
          <p:nvSpPr>
            <p:cNvPr id="113" name="Google Shape;113;p2"/>
            <p:cNvSpPr/>
            <p:nvPr/>
          </p:nvSpPr>
          <p:spPr>
            <a:xfrm>
              <a:off x="443229" y="1714499"/>
              <a:ext cx="5143500" cy="5143500"/>
            </a:xfrm>
            <a:prstGeom prst="ellipse">
              <a:avLst/>
            </a:prstGeom>
            <a:solidFill>
              <a:srgbClr val="176B2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875917" y="3147187"/>
              <a:ext cx="2278124" cy="2278124"/>
            </a:xfrm>
            <a:prstGeom prst="ellipse">
              <a:avLst/>
            </a:prstGeom>
            <a:solidFill>
              <a:srgbClr val="00B0F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6443980" y="0"/>
              <a:ext cx="2571750" cy="2143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 txBox="1"/>
            <p:nvPr/>
          </p:nvSpPr>
          <p:spPr>
            <a:xfrm>
              <a:off x="6443980" y="0"/>
              <a:ext cx="2571750" cy="2143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1375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Arial"/>
                <a:buNone/>
              </a:pPr>
              <a:r>
                <a:rPr lang="en-DK" sz="4300">
                  <a:solidFill>
                    <a:schemeClr val="dk1"/>
                  </a:solidFill>
                </a:rPr>
                <a:t>В моите ръце</a:t>
              </a:r>
              <a:endParaRPr sz="900"/>
            </a:p>
          </p:txBody>
        </p:sp>
        <p:cxnSp>
          <p:nvCxnSpPr>
            <p:cNvPr id="117" name="Google Shape;117;p2"/>
            <p:cNvCxnSpPr/>
            <p:nvPr/>
          </p:nvCxnSpPr>
          <p:spPr>
            <a:xfrm>
              <a:off x="5801042" y="1071562"/>
              <a:ext cx="642937" cy="0"/>
            </a:xfrm>
            <a:prstGeom prst="straightConnector1">
              <a:avLst/>
            </a:prstGeom>
            <a:solidFill>
              <a:srgbClr val="E97131"/>
            </a:solidFill>
            <a:ln w="19050" cap="flat" cmpd="sng">
              <a:solidFill>
                <a:srgbClr val="F4C5B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8" name="Google Shape;118;p2"/>
            <p:cNvCxnSpPr/>
            <p:nvPr/>
          </p:nvCxnSpPr>
          <p:spPr>
            <a:xfrm rot="5400000">
              <a:off x="2798738" y="1286089"/>
              <a:ext cx="3216402" cy="2783919"/>
            </a:xfrm>
            <a:prstGeom prst="straightConnector1">
              <a:avLst/>
            </a:prstGeom>
            <a:solidFill>
              <a:srgbClr val="E97131"/>
            </a:solidFill>
            <a:ln w="19050" cap="flat" cmpd="sng">
              <a:solidFill>
                <a:srgbClr val="F4C5B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19" name="Google Shape;119;p2"/>
            <p:cNvSpPr/>
            <p:nvPr/>
          </p:nvSpPr>
          <p:spPr>
            <a:xfrm>
              <a:off x="6443980" y="2143124"/>
              <a:ext cx="2571750" cy="2143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 txBox="1"/>
            <p:nvPr/>
          </p:nvSpPr>
          <p:spPr>
            <a:xfrm>
              <a:off x="6443980" y="2143124"/>
              <a:ext cx="2571750" cy="2143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1375" tIns="60950" rIns="60950" bIns="609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800"/>
                <a:buFont typeface="Arial"/>
                <a:buNone/>
              </a:pPr>
              <a:r>
                <a:rPr lang="en-DK" sz="4400">
                  <a:solidFill>
                    <a:schemeClr val="dk1"/>
                  </a:solidFill>
                </a:rPr>
                <a:t>Извън ръцете ми</a:t>
              </a:r>
              <a:endParaRPr sz="1000"/>
            </a:p>
          </p:txBody>
        </p:sp>
        <p:cxnSp>
          <p:nvCxnSpPr>
            <p:cNvPr id="121" name="Google Shape;121;p2"/>
            <p:cNvCxnSpPr/>
            <p:nvPr/>
          </p:nvCxnSpPr>
          <p:spPr>
            <a:xfrm>
              <a:off x="5801042" y="3214687"/>
              <a:ext cx="642937" cy="0"/>
            </a:xfrm>
            <a:prstGeom prst="straightConnector1">
              <a:avLst/>
            </a:prstGeom>
            <a:solidFill>
              <a:srgbClr val="E97131"/>
            </a:solidFill>
            <a:ln w="19050" cap="flat" cmpd="sng">
              <a:solidFill>
                <a:srgbClr val="F4C5B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2" name="Google Shape;122;p2"/>
            <p:cNvCxnSpPr/>
            <p:nvPr/>
          </p:nvCxnSpPr>
          <p:spPr>
            <a:xfrm rot="5400000">
              <a:off x="3895204" y="3565559"/>
              <a:ext cx="2251481" cy="1555908"/>
            </a:xfrm>
            <a:prstGeom prst="straightConnector1">
              <a:avLst/>
            </a:prstGeom>
            <a:solidFill>
              <a:srgbClr val="E97131"/>
            </a:solidFill>
            <a:ln w="19050" cap="flat" cmpd="sng">
              <a:solidFill>
                <a:srgbClr val="F4C5B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23" name="Google Shape;123;p2"/>
          <p:cNvSpPr txBox="1"/>
          <p:nvPr/>
        </p:nvSpPr>
        <p:spPr>
          <a:xfrm>
            <a:off x="8489850" y="535375"/>
            <a:ext cx="37020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Неща, които аз</a:t>
            </a:r>
            <a:r>
              <a:rPr lang="en-DK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DK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мога 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контролирам</a:t>
            </a:r>
            <a:r>
              <a:rPr lang="en-DK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→</a:t>
            </a:r>
            <a:r>
              <a:rPr lang="en-DK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моите усилия, отношение, избори, дишане, молба за помощ, как се отнасям към другите.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"/>
          <p:cNvSpPr txBox="1"/>
          <p:nvPr/>
        </p:nvSpPr>
        <p:spPr>
          <a:xfrm>
            <a:off x="8615680" y="2562275"/>
            <a:ext cx="3576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Неща, които </a:t>
            </a:r>
            <a:r>
              <a:rPr lang="en-DK" sz="1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мога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да контролирам</a:t>
            </a:r>
            <a:r>
              <a:rPr lang="en-DK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→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действията на другите хора, миналото, времето, глобалните събития, мненията на другите.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 txBox="1"/>
          <p:nvPr/>
        </p:nvSpPr>
        <p:spPr>
          <a:xfrm>
            <a:off x="5201845" y="5107789"/>
            <a:ext cx="6990000" cy="17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8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Рефлексия:</a:t>
            </a:r>
            <a:endParaRPr/>
          </a:p>
          <a:p>
            <a:pPr marL="0" marR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Запишете предизвикателство за вас сега.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Разделете го на „В моите ръце“ срещу „Извън моите ръце“.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Оградете едно малко действие от списъка „В моите ръце“, което можете да извършите тази седмица.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"/>
          <p:cNvSpPr txBox="1"/>
          <p:nvPr/>
        </p:nvSpPr>
        <p:spPr>
          <a:xfrm>
            <a:off x="0" y="12172"/>
            <a:ext cx="6096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DK" sz="2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Кое е под мой контрол?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"/>
          <p:cNvSpPr txBox="1"/>
          <p:nvPr/>
        </p:nvSpPr>
        <p:spPr>
          <a:xfrm>
            <a:off x="0" y="0"/>
            <a:ext cx="6096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DK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Практически инструменти и ресурси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2" name="Google Shape;132;p3"/>
          <p:cNvGrpSpPr/>
          <p:nvPr/>
        </p:nvGrpSpPr>
        <p:grpSpPr>
          <a:xfrm>
            <a:off x="0" y="1290239"/>
            <a:ext cx="6797040" cy="4277521"/>
            <a:chOff x="0" y="79151"/>
            <a:chExt cx="6797040" cy="4277521"/>
          </a:xfrm>
        </p:grpSpPr>
        <p:sp>
          <p:nvSpPr>
            <p:cNvPr id="133" name="Google Shape;133;p3"/>
            <p:cNvSpPr/>
            <p:nvPr/>
          </p:nvSpPr>
          <p:spPr>
            <a:xfrm>
              <a:off x="0" y="79151"/>
              <a:ext cx="6797040" cy="638820"/>
            </a:xfrm>
            <a:prstGeom prst="roundRect">
              <a:avLst>
                <a:gd name="adj" fmla="val 16667"/>
              </a:avLst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3"/>
            <p:cNvSpPr txBox="1"/>
            <p:nvPr/>
          </p:nvSpPr>
          <p:spPr>
            <a:xfrm>
              <a:off x="31185" y="110336"/>
              <a:ext cx="6734670" cy="5764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Noto Sans Symbols"/>
                <a:buNone/>
              </a:pPr>
              <a:r>
                <a:rPr lang="en-DK" sz="26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Стрес термометър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0" y="717971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 txBox="1"/>
            <p:nvPr/>
          </p:nvSpPr>
          <p:spPr>
            <a:xfrm>
              <a:off x="0" y="717971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5800" tIns="33000" rIns="184900" bIns="33000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Noto Sans Symbols"/>
                <a:buChar char="∙"/>
              </a:pPr>
              <a:r>
                <a:rPr lang="en-DK" sz="2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Rate stress 1–10 daily.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0" y="1148531"/>
              <a:ext cx="6797040" cy="638820"/>
            </a:xfrm>
            <a:prstGeom prst="roundRect">
              <a:avLst>
                <a:gd name="adj" fmla="val 16667"/>
              </a:avLst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 txBox="1"/>
            <p:nvPr/>
          </p:nvSpPr>
          <p:spPr>
            <a:xfrm>
              <a:off x="31185" y="1179716"/>
              <a:ext cx="6734670" cy="5764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DK" sz="26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Дневник </a:t>
              </a:r>
              <a:endParaRPr sz="2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0" y="178735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 txBox="1"/>
            <p:nvPr/>
          </p:nvSpPr>
          <p:spPr>
            <a:xfrm>
              <a:off x="0" y="178735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5800" tIns="33000" rIns="184900" bIns="33000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Char char="•"/>
              </a:pPr>
              <a:r>
                <a:rPr lang="en-DK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Запишете причините, чувствата и как сте се справили</a:t>
              </a:r>
              <a:endPara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0" y="2217912"/>
              <a:ext cx="6797040" cy="638820"/>
            </a:xfrm>
            <a:prstGeom prst="roundRect">
              <a:avLst>
                <a:gd name="adj" fmla="val 16667"/>
              </a:avLst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 txBox="1"/>
            <p:nvPr/>
          </p:nvSpPr>
          <p:spPr>
            <a:xfrm>
              <a:off x="31185" y="2249097"/>
              <a:ext cx="6734670" cy="5764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DK" sz="26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Дишане /квадратно/</a:t>
              </a:r>
              <a:endParaRPr sz="2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0" y="285673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0" y="285673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5800" tIns="33000" rIns="184900" bIns="33000" anchor="t" anchorCtr="0">
              <a:noAutofit/>
            </a:bodyPr>
            <a:lstStyle/>
            <a:p>
              <a:pPr marL="228600" marR="0" lvl="1" indent="-2159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DK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Вдишане </a:t>
              </a:r>
              <a:r>
                <a:rPr lang="en-DK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4, </a:t>
              </a:r>
              <a:r>
                <a:rPr lang="en-DK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задържане </a:t>
              </a:r>
              <a:r>
                <a:rPr lang="en-DK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4, </a:t>
              </a:r>
              <a:r>
                <a:rPr lang="en-DK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издишане </a:t>
              </a:r>
              <a:r>
                <a:rPr lang="en-DK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4, </a:t>
              </a:r>
              <a:r>
                <a:rPr lang="en-DK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задържане </a:t>
              </a:r>
              <a:r>
                <a:rPr lang="en-DK" sz="1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4. </a:t>
              </a:r>
              <a:r>
                <a:rPr lang="en-DK" sz="17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Повторете</a:t>
              </a:r>
              <a:r>
                <a:rPr lang="en-DK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х 4</a:t>
              </a: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3"/>
            <p:cNvSpPr/>
            <p:nvPr/>
          </p:nvSpPr>
          <p:spPr>
            <a:xfrm>
              <a:off x="0" y="3287292"/>
              <a:ext cx="6797040" cy="638820"/>
            </a:xfrm>
            <a:prstGeom prst="roundRect">
              <a:avLst>
                <a:gd name="adj" fmla="val 16667"/>
              </a:avLst>
            </a:prstGeom>
            <a:solidFill>
              <a:srgbClr val="12608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3"/>
            <p:cNvSpPr txBox="1"/>
            <p:nvPr/>
          </p:nvSpPr>
          <p:spPr>
            <a:xfrm>
              <a:off x="31185" y="3318477"/>
              <a:ext cx="6734670" cy="5764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alibri"/>
                <a:buNone/>
              </a:pPr>
              <a:r>
                <a:rPr lang="en-DK" sz="26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Карти</a:t>
              </a:r>
              <a:r>
                <a:rPr lang="en-DK" sz="2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DK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→</a:t>
              </a:r>
              <a:r>
                <a:rPr lang="en-DK" sz="2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5–4–3–2–1</a:t>
              </a:r>
              <a:endParaRPr/>
            </a:p>
          </p:txBody>
        </p:sp>
        <p:sp>
          <p:nvSpPr>
            <p:cNvPr id="147" name="Google Shape;147;p3"/>
            <p:cNvSpPr/>
            <p:nvPr/>
          </p:nvSpPr>
          <p:spPr>
            <a:xfrm>
              <a:off x="0" y="392611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3"/>
            <p:cNvSpPr txBox="1"/>
            <p:nvPr/>
          </p:nvSpPr>
          <p:spPr>
            <a:xfrm>
              <a:off x="0" y="3926112"/>
              <a:ext cx="6797040" cy="4305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5800" tIns="33000" rIns="184900" bIns="33000" anchor="t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alibri"/>
                <a:buChar char="•"/>
              </a:pPr>
              <a:r>
                <a:rPr lang="en-DK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(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отбележете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5 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които виждате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4 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чувствате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3 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чувате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2 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помирисвате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1 </a:t>
              </a:r>
              <a:r>
                <a:rPr lang="en-DK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вкусвате</a:t>
              </a:r>
              <a:r>
                <a:rPr lang="en-DK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" name="Google Shape;149;p3"/>
          <p:cNvGrpSpPr/>
          <p:nvPr/>
        </p:nvGrpSpPr>
        <p:grpSpPr>
          <a:xfrm>
            <a:off x="7698051" y="720407"/>
            <a:ext cx="4456537" cy="5417185"/>
            <a:chOff x="1835731" y="740"/>
            <a:chExt cx="4456537" cy="5417185"/>
          </a:xfrm>
        </p:grpSpPr>
        <p:sp>
          <p:nvSpPr>
            <p:cNvPr id="150" name="Google Shape;150;p3"/>
            <p:cNvSpPr/>
            <p:nvPr/>
          </p:nvSpPr>
          <p:spPr>
            <a:xfrm>
              <a:off x="2738595" y="2709333"/>
              <a:ext cx="592278" cy="225716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w="19050" cap="flat" cmpd="sng">
              <a:solidFill>
                <a:srgbClr val="A0289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3"/>
            <p:cNvSpPr txBox="1"/>
            <p:nvPr/>
          </p:nvSpPr>
          <p:spPr>
            <a:xfrm>
              <a:off x="2976395" y="3779574"/>
              <a:ext cx="116678" cy="1166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"/>
            <p:cNvSpPr/>
            <p:nvPr/>
          </p:nvSpPr>
          <p:spPr>
            <a:xfrm>
              <a:off x="2738595" y="2709333"/>
              <a:ext cx="592278" cy="1128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w="19050" cap="flat" cmpd="sng">
              <a:solidFill>
                <a:srgbClr val="A0289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 txBox="1"/>
            <p:nvPr/>
          </p:nvSpPr>
          <p:spPr>
            <a:xfrm>
              <a:off x="3002870" y="3241759"/>
              <a:ext cx="63727" cy="637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Arial"/>
                <a:buNone/>
              </a:pP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738595" y="2663613"/>
              <a:ext cx="592278" cy="914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w="19050" cap="flat" cmpd="sng">
              <a:solidFill>
                <a:srgbClr val="A0289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 txBox="1"/>
            <p:nvPr/>
          </p:nvSpPr>
          <p:spPr>
            <a:xfrm>
              <a:off x="3019927" y="2694526"/>
              <a:ext cx="29613" cy="296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Arial"/>
                <a:buNone/>
              </a:pP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2738595" y="1580753"/>
              <a:ext cx="592278" cy="11285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w="19050" cap="flat" cmpd="sng">
              <a:solidFill>
                <a:srgbClr val="A0289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"/>
            <p:cNvSpPr txBox="1"/>
            <p:nvPr/>
          </p:nvSpPr>
          <p:spPr>
            <a:xfrm>
              <a:off x="3002870" y="2113179"/>
              <a:ext cx="63727" cy="637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Arial"/>
                <a:buNone/>
              </a:pPr>
              <a:endParaRPr sz="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2738595" y="452172"/>
              <a:ext cx="592278" cy="225716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w="19050" cap="flat" cmpd="sng">
              <a:solidFill>
                <a:srgbClr val="A0289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 txBox="1"/>
            <p:nvPr/>
          </p:nvSpPr>
          <p:spPr>
            <a:xfrm>
              <a:off x="2976395" y="1522413"/>
              <a:ext cx="116678" cy="1166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 rot="-5400000">
              <a:off x="-88795" y="2257901"/>
              <a:ext cx="4751916" cy="902864"/>
            </a:xfrm>
            <a:prstGeom prst="rect">
              <a:avLst/>
            </a:prstGeom>
            <a:solidFill>
              <a:srgbClr val="176B2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"/>
            <p:cNvSpPr txBox="1"/>
            <p:nvPr/>
          </p:nvSpPr>
          <p:spPr>
            <a:xfrm rot="-5400000">
              <a:off x="-88795" y="2257901"/>
              <a:ext cx="4751916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000"/>
                <a:buFont typeface="Arial"/>
                <a:buNone/>
              </a:pPr>
              <a:r>
                <a:rPr lang="en-DK" sz="4000">
                  <a:solidFill>
                    <a:schemeClr val="lt1"/>
                  </a:solidFill>
                </a:rPr>
                <a:t>Препоръки за приложения</a:t>
              </a:r>
              <a:endParaRPr/>
            </a:p>
          </p:txBody>
        </p:sp>
        <p:sp>
          <p:nvSpPr>
            <p:cNvPr id="162" name="Google Shape;162;p3"/>
            <p:cNvSpPr/>
            <p:nvPr/>
          </p:nvSpPr>
          <p:spPr>
            <a:xfrm>
              <a:off x="3330874" y="740"/>
              <a:ext cx="2961394" cy="902864"/>
            </a:xfrm>
            <a:prstGeom prst="rect">
              <a:avLst/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"/>
            <p:cNvSpPr txBox="1"/>
            <p:nvPr/>
          </p:nvSpPr>
          <p:spPr>
            <a:xfrm>
              <a:off x="3330874" y="740"/>
              <a:ext cx="2961394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None/>
              </a:pPr>
              <a:r>
                <a:rPr lang="en-DK" sz="3000">
                  <a:solidFill>
                    <a:schemeClr val="lt1"/>
                  </a:solidFill>
                </a:rPr>
                <a:t>Как се чувствам</a:t>
              </a:r>
              <a:r>
                <a:rPr lang="en-DK" sz="3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DK" sz="3000" u="sng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  <a:hlinkClick r:id="rId3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LINK</a:t>
              </a:r>
              <a:endPara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3330874" y="1129321"/>
              <a:ext cx="2961394" cy="902864"/>
            </a:xfrm>
            <a:prstGeom prst="rect">
              <a:avLst/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3"/>
            <p:cNvSpPr txBox="1"/>
            <p:nvPr/>
          </p:nvSpPr>
          <p:spPr>
            <a:xfrm>
              <a:off x="3330874" y="1129321"/>
              <a:ext cx="2961394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None/>
              </a:pPr>
              <a:r>
                <a:rPr lang="en-DK" sz="3000">
                  <a:solidFill>
                    <a:schemeClr val="lt1"/>
                  </a:solidFill>
                </a:rPr>
                <a:t>Успокоение </a:t>
              </a:r>
              <a:r>
                <a:rPr lang="en-DK" sz="3000" u="sng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  <a:hlinkClick r:id="rId4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LINK</a:t>
              </a:r>
              <a:endPara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3"/>
            <p:cNvSpPr/>
            <p:nvPr/>
          </p:nvSpPr>
          <p:spPr>
            <a:xfrm>
              <a:off x="3330874" y="2257901"/>
              <a:ext cx="2961394" cy="902864"/>
            </a:xfrm>
            <a:prstGeom prst="rect">
              <a:avLst/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3"/>
            <p:cNvSpPr txBox="1"/>
            <p:nvPr/>
          </p:nvSpPr>
          <p:spPr>
            <a:xfrm>
              <a:off x="3330874" y="2257901"/>
              <a:ext cx="2961394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None/>
              </a:pPr>
              <a:r>
                <a:rPr lang="en-DK" sz="3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Headspace </a:t>
              </a:r>
              <a:r>
                <a:rPr lang="en-DK" sz="3000" u="sng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  <a:hlinkClick r:id="rId5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LINK</a:t>
              </a:r>
              <a:endPara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3"/>
            <p:cNvSpPr/>
            <p:nvPr/>
          </p:nvSpPr>
          <p:spPr>
            <a:xfrm>
              <a:off x="3330874" y="3386481"/>
              <a:ext cx="2961394" cy="902864"/>
            </a:xfrm>
            <a:prstGeom prst="rect">
              <a:avLst/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3"/>
            <p:cNvSpPr txBox="1"/>
            <p:nvPr/>
          </p:nvSpPr>
          <p:spPr>
            <a:xfrm>
              <a:off x="3330874" y="3386481"/>
              <a:ext cx="2961394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None/>
              </a:pPr>
              <a:r>
                <a:rPr lang="en-DK" sz="3000">
                  <a:solidFill>
                    <a:schemeClr val="lt1"/>
                  </a:solidFill>
                </a:rPr>
                <a:t>Дихателни упражнения </a:t>
              </a:r>
              <a:r>
                <a:rPr lang="en-DK" sz="3000" u="sng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LINK</a:t>
              </a:r>
              <a:endPara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3"/>
            <p:cNvSpPr/>
            <p:nvPr/>
          </p:nvSpPr>
          <p:spPr>
            <a:xfrm>
              <a:off x="3330874" y="4515061"/>
              <a:ext cx="2961394" cy="902864"/>
            </a:xfrm>
            <a:prstGeom prst="rect">
              <a:avLst/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3"/>
            <p:cNvSpPr txBox="1"/>
            <p:nvPr/>
          </p:nvSpPr>
          <p:spPr>
            <a:xfrm>
              <a:off x="3330874" y="4515061"/>
              <a:ext cx="2961394" cy="9028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Arial"/>
                <a:buNone/>
              </a:pPr>
              <a:r>
                <a:rPr lang="en-DK" sz="3000">
                  <a:solidFill>
                    <a:schemeClr val="lt1"/>
                  </a:solidFill>
                </a:rPr>
                <a:t>Вътрешен часовник</a:t>
              </a:r>
              <a:r>
                <a:rPr lang="en-DK" sz="3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DK" sz="3000" u="sng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  <a:hlinkClick r:id="rId7">
                    <a:extLst>
                      <a:ext uri="{A12FA001-AC4F-418D-AE19-62706E023703}">
  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  </a:ext>
                    </a:extLst>
                  </a:hlinkClick>
                </a:rPr>
                <a:t>LINK</a:t>
              </a:r>
              <a:endParaRPr sz="3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4"/>
          <p:cNvGrpSpPr/>
          <p:nvPr/>
        </p:nvGrpSpPr>
        <p:grpSpPr>
          <a:xfrm>
            <a:off x="1860541" y="0"/>
            <a:ext cx="10330196" cy="5455920"/>
            <a:chOff x="1261" y="0"/>
            <a:chExt cx="10330196" cy="5455920"/>
          </a:xfrm>
        </p:grpSpPr>
        <p:sp>
          <p:nvSpPr>
            <p:cNvPr id="177" name="Google Shape;177;p4"/>
            <p:cNvSpPr/>
            <p:nvPr/>
          </p:nvSpPr>
          <p:spPr>
            <a:xfrm>
              <a:off x="1261" y="0"/>
              <a:ext cx="3279427" cy="5455920"/>
            </a:xfrm>
            <a:prstGeom prst="roundRect">
              <a:avLst>
                <a:gd name="adj" fmla="val 10000"/>
              </a:avLst>
            </a:prstGeom>
            <a:solidFill>
              <a:srgbClr val="DFC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4"/>
            <p:cNvSpPr txBox="1"/>
            <p:nvPr/>
          </p:nvSpPr>
          <p:spPr>
            <a:xfrm>
              <a:off x="1261" y="0"/>
              <a:ext cx="3279427" cy="16367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500"/>
                <a:buFont typeface="Arial"/>
                <a:buNone/>
              </a:pPr>
              <a:r>
                <a:rPr lang="en-DK" sz="4200">
                  <a:solidFill>
                    <a:schemeClr val="dk1"/>
                  </a:solidFill>
                </a:rPr>
                <a:t>Дишане за заземяване</a:t>
              </a:r>
              <a:endParaRPr sz="4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329204" y="1637808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A0289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4"/>
            <p:cNvSpPr txBox="1"/>
            <p:nvPr/>
          </p:nvSpPr>
          <p:spPr>
            <a:xfrm>
              <a:off x="347690" y="1656294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Седнете удобно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, </a:t>
              </a:r>
              <a:r>
                <a:rPr lang="en-DK">
                  <a:solidFill>
                    <a:schemeClr val="lt1"/>
                  </a:solidFill>
                </a:rPr>
                <a:t>сложете стабилно краката на земята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4"/>
            <p:cNvSpPr/>
            <p:nvPr/>
          </p:nvSpPr>
          <p:spPr>
            <a:xfrm>
              <a:off x="329204" y="2366085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8F2A9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4"/>
            <p:cNvSpPr txBox="1"/>
            <p:nvPr/>
          </p:nvSpPr>
          <p:spPr>
            <a:xfrm>
              <a:off x="347690" y="2384571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Вдишайте през носа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DK">
                  <a:solidFill>
                    <a:schemeClr val="lt1"/>
                  </a:solidFill>
                </a:rPr>
                <a:t>за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4 </a:t>
              </a:r>
              <a:r>
                <a:rPr lang="en-DK">
                  <a:solidFill>
                    <a:schemeClr val="lt1"/>
                  </a:solidFill>
                </a:rPr>
                <a:t>сецунди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4"/>
            <p:cNvSpPr/>
            <p:nvPr/>
          </p:nvSpPr>
          <p:spPr>
            <a:xfrm>
              <a:off x="329204" y="3094363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732AA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347690" y="3112849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Задръжте за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2 </a:t>
              </a:r>
              <a:r>
                <a:rPr lang="en-DK">
                  <a:solidFill>
                    <a:schemeClr val="lt1"/>
                  </a:solidFill>
                </a:rPr>
                <a:t>секунди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4"/>
            <p:cNvSpPr/>
            <p:nvPr/>
          </p:nvSpPr>
          <p:spPr>
            <a:xfrm>
              <a:off x="329204" y="3822640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582AA0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4"/>
            <p:cNvSpPr txBox="1"/>
            <p:nvPr/>
          </p:nvSpPr>
          <p:spPr>
            <a:xfrm>
              <a:off x="347690" y="3841126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Издишайте бавно през устата за 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6 </a:t>
              </a:r>
              <a:r>
                <a:rPr lang="en-DK">
                  <a:solidFill>
                    <a:schemeClr val="lt1"/>
                  </a:solidFill>
                </a:rPr>
                <a:t>секунди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4"/>
            <p:cNvSpPr/>
            <p:nvPr/>
          </p:nvSpPr>
          <p:spPr>
            <a:xfrm>
              <a:off x="329204" y="4550917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3C2AA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4"/>
            <p:cNvSpPr txBox="1"/>
            <p:nvPr/>
          </p:nvSpPr>
          <p:spPr>
            <a:xfrm>
              <a:off x="347690" y="4569403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Повторете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3–5 </a:t>
              </a:r>
              <a:r>
                <a:rPr lang="en-DK">
                  <a:solidFill>
                    <a:schemeClr val="lt1"/>
                  </a:solidFill>
                </a:rPr>
                <a:t>цикъла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4"/>
            <p:cNvSpPr/>
            <p:nvPr/>
          </p:nvSpPr>
          <p:spPr>
            <a:xfrm>
              <a:off x="3526646" y="0"/>
              <a:ext cx="3279427" cy="5455920"/>
            </a:xfrm>
            <a:prstGeom prst="roundRect">
              <a:avLst>
                <a:gd name="adj" fmla="val 10000"/>
              </a:avLst>
            </a:prstGeom>
            <a:solidFill>
              <a:srgbClr val="DFC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4"/>
            <p:cNvSpPr txBox="1"/>
            <p:nvPr/>
          </p:nvSpPr>
          <p:spPr>
            <a:xfrm>
              <a:off x="3526646" y="0"/>
              <a:ext cx="3279427" cy="16367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500"/>
                <a:buFont typeface="Arial"/>
                <a:buNone/>
              </a:pPr>
              <a:r>
                <a:rPr lang="en-DK" sz="4000">
                  <a:solidFill>
                    <a:schemeClr val="dk1"/>
                  </a:solidFill>
                </a:rPr>
                <a:t>Движения за отпускане</a:t>
              </a:r>
              <a:endParaRPr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4"/>
            <p:cNvSpPr/>
            <p:nvPr/>
          </p:nvSpPr>
          <p:spPr>
            <a:xfrm>
              <a:off x="3854588" y="1637808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A36A1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4"/>
            <p:cNvSpPr txBox="1"/>
            <p:nvPr/>
          </p:nvSpPr>
          <p:spPr>
            <a:xfrm>
              <a:off x="3873074" y="1656294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Поставете краката на ширината на раменете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4"/>
            <p:cNvSpPr/>
            <p:nvPr/>
          </p:nvSpPr>
          <p:spPr>
            <a:xfrm>
              <a:off x="3854588" y="2366085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A53A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4"/>
            <p:cNvSpPr txBox="1"/>
            <p:nvPr/>
          </p:nvSpPr>
          <p:spPr>
            <a:xfrm>
              <a:off x="3873074" y="2384571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Изпънете ръцете си над главата и задръжте за 3 секунди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,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4"/>
            <p:cNvSpPr/>
            <p:nvPr/>
          </p:nvSpPr>
          <p:spPr>
            <a:xfrm>
              <a:off x="3854588" y="3094363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6FA2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4"/>
            <p:cNvSpPr txBox="1"/>
            <p:nvPr/>
          </p:nvSpPr>
          <p:spPr>
            <a:xfrm>
              <a:off x="3873074" y="3112849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Завъртане на раменете назад и напред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4"/>
            <p:cNvSpPr/>
            <p:nvPr/>
          </p:nvSpPr>
          <p:spPr>
            <a:xfrm>
              <a:off x="3854588" y="3822640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8CA3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3873074" y="3841126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Внимателно завъртете торса от едната страна на другата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>
              <a:off x="3854588" y="4550917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A49C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4"/>
            <p:cNvSpPr txBox="1"/>
            <p:nvPr/>
          </p:nvSpPr>
          <p:spPr>
            <a:xfrm>
              <a:off x="3873074" y="4569403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Разклатете ръцете и краката си за 10-15 секунди</a:t>
              </a:r>
              <a:r>
                <a:rPr lang="en-DK" sz="14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7052030" y="0"/>
              <a:ext cx="3279427" cy="5455920"/>
            </a:xfrm>
            <a:prstGeom prst="roundRect">
              <a:avLst>
                <a:gd name="adj" fmla="val 10000"/>
              </a:avLst>
            </a:prstGeom>
            <a:solidFill>
              <a:srgbClr val="DFCA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7052030" y="0"/>
              <a:ext cx="3279427" cy="16367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1450" tIns="171450" rIns="171450" bIns="1714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500"/>
                <a:buFont typeface="Arial"/>
                <a:buNone/>
              </a:pPr>
              <a:r>
                <a:rPr lang="en-DK" sz="4000">
                  <a:solidFill>
                    <a:schemeClr val="dk1"/>
                  </a:solidFill>
                </a:rPr>
                <a:t>Осъзнаване на тялото </a:t>
              </a:r>
              <a:endParaRPr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>
              <a:off x="7379973" y="1637808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A47F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7398459" y="1656294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Седнете или легнете удобно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>
              <a:off x="7379973" y="2366085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A563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7398459" y="2384571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Затворете очи ако ви е комфортно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>
              <a:off x="7379973" y="3094363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BA546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7398459" y="3112849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 sz="1300">
                  <a:solidFill>
                    <a:schemeClr val="lt1"/>
                  </a:solidFill>
                </a:rPr>
                <a:t>Насочете вниманието си към върха на главата, после бавно проследете</a:t>
              </a:r>
              <a:r>
                <a:rPr lang="en-DK" sz="1300" u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DK" sz="1300">
                  <a:solidFill>
                    <a:schemeClr val="lt1"/>
                  </a:solidFill>
                </a:rPr>
                <a:t>надолу цялото тяло </a:t>
              </a:r>
              <a:endParaRPr sz="13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7379973" y="3822640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2FA62B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4"/>
            <p:cNvSpPr txBox="1"/>
            <p:nvPr/>
          </p:nvSpPr>
          <p:spPr>
            <a:xfrm>
              <a:off x="7398459" y="3841126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 sz="1300">
                  <a:solidFill>
                    <a:schemeClr val="lt1"/>
                  </a:solidFill>
                </a:rPr>
                <a:t>Наблюдавайте усещанията си (топлина, стягане, тежест), без да се опитвате да ги промените</a:t>
              </a:r>
              <a:endParaRPr sz="13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7379973" y="4550917"/>
              <a:ext cx="2623542" cy="631173"/>
            </a:xfrm>
            <a:prstGeom prst="roundRect">
              <a:avLst>
                <a:gd name="adj" fmla="val 10000"/>
              </a:avLst>
            </a:prstGeom>
            <a:solidFill>
              <a:srgbClr val="4CA62C"/>
            </a:solidFill>
            <a:ln w="1905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4"/>
            <p:cNvSpPr txBox="1"/>
            <p:nvPr/>
          </p:nvSpPr>
          <p:spPr>
            <a:xfrm>
              <a:off x="7398459" y="4569403"/>
              <a:ext cx="2586570" cy="5942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5550" tIns="26650" rIns="35550" bIns="26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Noto Sans Symbols"/>
                <a:buNone/>
              </a:pPr>
              <a:r>
                <a:rPr lang="en-DK">
                  <a:solidFill>
                    <a:schemeClr val="lt1"/>
                  </a:solidFill>
                </a:rPr>
                <a:t>Завършете с дълбоко вдишване</a:t>
              </a:r>
              <a:endParaRPr sz="14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3" name="Google Shape;213;p4"/>
          <p:cNvSpPr txBox="1"/>
          <p:nvPr/>
        </p:nvSpPr>
        <p:spPr>
          <a:xfrm>
            <a:off x="-150" y="5510445"/>
            <a:ext cx="1709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800">
                <a:solidFill>
                  <a:schemeClr val="dk1"/>
                </a:solidFill>
              </a:rPr>
              <a:t>Кога да го правите</a:t>
            </a:r>
            <a:r>
              <a:rPr lang="en-DK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</p:txBody>
      </p:sp>
      <p:sp>
        <p:nvSpPr>
          <p:cNvPr id="214" name="Google Shape;214;p4"/>
          <p:cNvSpPr txBox="1"/>
          <p:nvPr/>
        </p:nvSpPr>
        <p:spPr>
          <a:xfrm>
            <a:off x="0" y="6228075"/>
            <a:ext cx="1860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600">
                <a:solidFill>
                  <a:schemeClr val="dk1"/>
                </a:solidFill>
              </a:rPr>
              <a:t>Съвети към фасилитаторите</a:t>
            </a:r>
            <a:r>
              <a:rPr lang="en-DK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200"/>
          </a:p>
        </p:txBody>
      </p:sp>
      <p:cxnSp>
        <p:nvCxnSpPr>
          <p:cNvPr id="215" name="Google Shape;215;p4"/>
          <p:cNvCxnSpPr/>
          <p:nvPr/>
        </p:nvCxnSpPr>
        <p:spPr>
          <a:xfrm>
            <a:off x="0" y="6156960"/>
            <a:ext cx="12192000" cy="0"/>
          </a:xfrm>
          <a:prstGeom prst="straightConnector1">
            <a:avLst/>
          </a:prstGeom>
          <a:noFill/>
          <a:ln w="508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6" name="Google Shape;216;p4"/>
          <p:cNvSpPr txBox="1"/>
          <p:nvPr/>
        </p:nvSpPr>
        <p:spPr>
          <a:xfrm>
            <a:off x="1859280" y="5455920"/>
            <a:ext cx="3302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 началото на сесията, след емоционални ситуации, или преди да вземете някакво решение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4"/>
          <p:cNvSpPr txBox="1"/>
          <p:nvPr/>
        </p:nvSpPr>
        <p:spPr>
          <a:xfrm>
            <a:off x="5310989" y="5455920"/>
            <a:ext cx="3302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След като сте седяли дълго време, когато забелязвате възбуда, или да повдигнете енергията в групата</a:t>
            </a:r>
            <a:endParaRPr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8" name="Google Shape;218;p4"/>
          <p:cNvSpPr txBox="1"/>
          <p:nvPr/>
        </p:nvSpPr>
        <p:spPr>
          <a:xfrm>
            <a:off x="8890000" y="5455920"/>
            <a:ext cx="3302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Преди да изследвате труден спомен или след стресиращ момент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9" name="Google Shape;219;p4"/>
          <p:cNvSpPr txBox="1"/>
          <p:nvPr/>
        </p:nvSpPr>
        <p:spPr>
          <a:xfrm>
            <a:off x="1859280" y="6211332"/>
            <a:ext cx="3302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Отброявайте на глас първите няколко вдишвание за да помогнете на участниците да създадат ритъм 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0" name="Google Shape;220;p4"/>
          <p:cNvSpPr txBox="1"/>
          <p:nvPr/>
        </p:nvSpPr>
        <p:spPr>
          <a:xfrm>
            <a:off x="5310989" y="6194922"/>
            <a:ext cx="3302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Покажете движенията и поканете участниците, за да се настроят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1" name="Google Shape;221;p4"/>
          <p:cNvSpPr txBox="1"/>
          <p:nvPr/>
        </p:nvSpPr>
        <p:spPr>
          <a:xfrm>
            <a:off x="8890000" y="6169799"/>
            <a:ext cx="3302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Говорете бавно, със спокоен тон; оставяйте паузи, за да могат участниците да усетят усещанията си</a:t>
            </a:r>
            <a:endParaRPr sz="10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5"/>
          <p:cNvSpPr txBox="1"/>
          <p:nvPr/>
        </p:nvSpPr>
        <p:spPr>
          <a:xfrm>
            <a:off x="0" y="0"/>
            <a:ext cx="3840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2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Цветя/Камъни 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5"/>
          <p:cNvSpPr txBox="1"/>
          <p:nvPr/>
        </p:nvSpPr>
        <p:spPr>
          <a:xfrm>
            <a:off x="0" y="678656"/>
            <a:ext cx="3840600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8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DK" sz="1800" i="1">
                <a:solidFill>
                  <a:schemeClr val="dk1"/>
                </a:solidFill>
              </a:rPr>
              <a:t>Днес ще създадем карта на живота ви. Ще използваме </a:t>
            </a:r>
            <a:r>
              <a:rPr lang="en-DK" sz="1800" b="1" i="1">
                <a:solidFill>
                  <a:schemeClr val="dk1"/>
                </a:solidFill>
              </a:rPr>
              <a:t>цветя </a:t>
            </a:r>
            <a:r>
              <a:rPr lang="en-DK" sz="1800" i="1">
                <a:solidFill>
                  <a:schemeClr val="dk1"/>
                </a:solidFill>
              </a:rPr>
              <a:t>за положителните моменти и </a:t>
            </a:r>
            <a:r>
              <a:rPr lang="en-DK" sz="1800" b="1" i="1">
                <a:solidFill>
                  <a:schemeClr val="dk1"/>
                </a:solidFill>
              </a:rPr>
              <a:t>камъни </a:t>
            </a:r>
            <a:r>
              <a:rPr lang="en-DK" sz="1800" i="1">
                <a:solidFill>
                  <a:schemeClr val="dk1"/>
                </a:solidFill>
              </a:rPr>
              <a:t>за трудните. Вие решавате какво да включите и колко подробности да дадете. Нека започнем с нещо хубаво, което бихте искали да запомните.</a:t>
            </a:r>
            <a:r>
              <a:rPr lang="en-DK" sz="18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8" name="Google Shape;228;p5"/>
          <p:cNvGrpSpPr/>
          <p:nvPr/>
        </p:nvGrpSpPr>
        <p:grpSpPr>
          <a:xfrm>
            <a:off x="4178708" y="749150"/>
            <a:ext cx="8345626" cy="5056552"/>
            <a:chOff x="3843426" y="896860"/>
            <a:chExt cx="8345626" cy="5056552"/>
          </a:xfrm>
        </p:grpSpPr>
        <p:grpSp>
          <p:nvGrpSpPr>
            <p:cNvPr id="229" name="Google Shape;229;p5"/>
            <p:cNvGrpSpPr/>
            <p:nvPr/>
          </p:nvGrpSpPr>
          <p:grpSpPr>
            <a:xfrm>
              <a:off x="3843426" y="896860"/>
              <a:ext cx="8345626" cy="5056552"/>
              <a:chOff x="2946" y="225930"/>
              <a:chExt cx="8345626" cy="5056552"/>
            </a:xfrm>
          </p:grpSpPr>
          <p:sp>
            <p:nvSpPr>
              <p:cNvPr id="230" name="Google Shape;230;p5"/>
              <p:cNvSpPr/>
              <p:nvPr/>
            </p:nvSpPr>
            <p:spPr>
              <a:xfrm>
                <a:off x="2946" y="2241417"/>
                <a:ext cx="1671805" cy="1671805"/>
              </a:xfrm>
              <a:prstGeom prst="donut">
                <a:avLst>
                  <a:gd name="adj" fmla="val 20000"/>
                </a:avLst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5"/>
              <p:cNvSpPr/>
              <p:nvPr/>
            </p:nvSpPr>
            <p:spPr>
              <a:xfrm rot="-3900000">
                <a:off x="592015" y="878554"/>
                <a:ext cx="2078240" cy="10015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5"/>
              <p:cNvSpPr txBox="1"/>
              <p:nvPr/>
            </p:nvSpPr>
            <p:spPr>
              <a:xfrm rot="-3900000">
                <a:off x="592015" y="878554"/>
                <a:ext cx="2078240" cy="10015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5100" tIns="0" rIns="0" bIns="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6500"/>
                  <a:buFont typeface="Arial"/>
                  <a:buNone/>
                </a:pPr>
                <a:r>
                  <a:rPr lang="en-DK" sz="65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33" name="Google Shape;233;p5"/>
              <p:cNvSpPr/>
              <p:nvPr/>
            </p:nvSpPr>
            <p:spPr>
              <a:xfrm>
                <a:off x="1800678" y="2643434"/>
                <a:ext cx="867772" cy="867772"/>
              </a:xfrm>
              <a:prstGeom prst="ellipse">
                <a:avLst/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 rot="-3900000">
                <a:off x="772919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235;p5"/>
              <p:cNvSpPr txBox="1"/>
              <p:nvPr/>
            </p:nvSpPr>
            <p:spPr>
              <a:xfrm rot="-3900000">
                <a:off x="772919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600"/>
                  <a:buFont typeface="Arial"/>
                  <a:buNone/>
                </a:pPr>
                <a:r>
                  <a:rPr lang="en-DK" sz="3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36" name="Google Shape;236;p5"/>
              <p:cNvSpPr/>
              <p:nvPr/>
            </p:nvSpPr>
            <p:spPr>
              <a:xfrm rot="-3900000">
                <a:off x="1898434" y="1436584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5"/>
              <p:cNvSpPr/>
              <p:nvPr/>
            </p:nvSpPr>
            <p:spPr>
              <a:xfrm>
                <a:off x="2794243" y="2643434"/>
                <a:ext cx="867772" cy="867772"/>
              </a:xfrm>
              <a:prstGeom prst="ellipse">
                <a:avLst/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5"/>
              <p:cNvSpPr/>
              <p:nvPr/>
            </p:nvSpPr>
            <p:spPr>
              <a:xfrm rot="-3900000">
                <a:off x="1766485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239;p5"/>
              <p:cNvSpPr txBox="1"/>
              <p:nvPr/>
            </p:nvSpPr>
            <p:spPr>
              <a:xfrm rot="-3900000">
                <a:off x="1766485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600"/>
                  <a:buFont typeface="Arial"/>
                  <a:buNone/>
                </a:pPr>
                <a:r>
                  <a:rPr lang="en-DK" sz="3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40" name="Google Shape;240;p5"/>
              <p:cNvSpPr/>
              <p:nvPr/>
            </p:nvSpPr>
            <p:spPr>
              <a:xfrm rot="-3900000">
                <a:off x="2891999" y="1436584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5"/>
              <p:cNvSpPr/>
              <p:nvPr/>
            </p:nvSpPr>
            <p:spPr>
              <a:xfrm>
                <a:off x="3787943" y="2241417"/>
                <a:ext cx="1671805" cy="1671805"/>
              </a:xfrm>
              <a:prstGeom prst="donut">
                <a:avLst>
                  <a:gd name="adj" fmla="val 20000"/>
                </a:avLst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5"/>
              <p:cNvSpPr/>
              <p:nvPr/>
            </p:nvSpPr>
            <p:spPr>
              <a:xfrm rot="-3900000">
                <a:off x="4377012" y="878554"/>
                <a:ext cx="2078240" cy="10015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243;p5"/>
              <p:cNvSpPr txBox="1"/>
              <p:nvPr/>
            </p:nvSpPr>
            <p:spPr>
              <a:xfrm rot="-3900000">
                <a:off x="4377012" y="878554"/>
                <a:ext cx="2078240" cy="10015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5100" tIns="0" rIns="0" bIns="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6500"/>
                  <a:buFont typeface="Arial"/>
                  <a:buNone/>
                </a:pPr>
                <a:r>
                  <a:rPr lang="en-DK" sz="65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44" name="Google Shape;244;p5"/>
              <p:cNvSpPr/>
              <p:nvPr/>
            </p:nvSpPr>
            <p:spPr>
              <a:xfrm>
                <a:off x="5585675" y="2643434"/>
                <a:ext cx="867772" cy="867772"/>
              </a:xfrm>
              <a:prstGeom prst="ellipse">
                <a:avLst/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5"/>
              <p:cNvSpPr/>
              <p:nvPr/>
            </p:nvSpPr>
            <p:spPr>
              <a:xfrm rot="-3900000">
                <a:off x="4557916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5"/>
              <p:cNvSpPr txBox="1"/>
              <p:nvPr/>
            </p:nvSpPr>
            <p:spPr>
              <a:xfrm rot="-3900000">
                <a:off x="4557916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600"/>
                  <a:buFont typeface="Arial"/>
                  <a:buNone/>
                </a:pPr>
                <a:r>
                  <a:rPr lang="en-DK" sz="3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47" name="Google Shape;247;p5"/>
              <p:cNvSpPr/>
              <p:nvPr/>
            </p:nvSpPr>
            <p:spPr>
              <a:xfrm rot="-3900000">
                <a:off x="5683430" y="1436584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5"/>
              <p:cNvSpPr/>
              <p:nvPr/>
            </p:nvSpPr>
            <p:spPr>
              <a:xfrm>
                <a:off x="6579240" y="2643434"/>
                <a:ext cx="867772" cy="867772"/>
              </a:xfrm>
              <a:prstGeom prst="ellipse">
                <a:avLst/>
              </a:prstGeom>
              <a:solidFill>
                <a:srgbClr val="126082"/>
              </a:solidFill>
              <a:ln w="1905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 rot="-3900000">
                <a:off x="5551482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5"/>
              <p:cNvSpPr txBox="1"/>
              <p:nvPr/>
            </p:nvSpPr>
            <p:spPr>
              <a:xfrm rot="-3900000">
                <a:off x="5551482" y="3851237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91425" bIns="0" anchor="ctr" anchorCtr="0">
                <a:noAutofit/>
              </a:bodyPr>
              <a:lstStyle/>
              <a:p>
                <a:pPr marL="0" marR="0" lvl="0" indent="0" algn="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3600"/>
                  <a:buFont typeface="Arial"/>
                  <a:buNone/>
                </a:pPr>
                <a:r>
                  <a:rPr lang="en-DK" sz="36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 rot="-3900000">
                <a:off x="6676996" y="1436584"/>
                <a:ext cx="1797775" cy="8668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252" name="Google Shape;252;p5" descr="Flower without stem with solid fill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992880" y="3083560"/>
              <a:ext cx="1341120" cy="134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" name="Google Shape;253;p5" descr="Stacked Rocks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950200" y="3216857"/>
              <a:ext cx="1071880" cy="10718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4" name="Google Shape;254;p5"/>
          <p:cNvSpPr txBox="1"/>
          <p:nvPr/>
        </p:nvSpPr>
        <p:spPr>
          <a:xfrm>
            <a:off x="5334000" y="0"/>
            <a:ext cx="6858000" cy="29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Първоначално заземяване 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(дишане, осъзнаване на тялото, фокус върху настоящето).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Представете символите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(цветя/камъни).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Поставете рамка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(започваме с цветя, после с камъни).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Изследвайте задълбочено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 цвете 1 камък като задавате насочващи въпроси.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Отрзете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силните страни, стратегии за справяне, и връзки.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lay"/>
              <a:buAutoNum type="arabicPeriod"/>
            </a:pPr>
            <a:r>
              <a:rPr lang="en-DK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Затворете </a:t>
            </a:r>
            <a:r>
              <a:rPr lang="en-DK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финално упражнение за заземяване.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5"/>
          <p:cNvSpPr txBox="1"/>
          <p:nvPr/>
        </p:nvSpPr>
        <p:spPr>
          <a:xfrm>
            <a:off x="42675" y="4432050"/>
            <a:ext cx="7124700" cy="24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DK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Внимание</a:t>
            </a:r>
            <a:endParaRPr sz="18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∙"/>
            </a:pPr>
            <a:r>
              <a:rPr lang="en-DK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Никога не насилвайте разкриването на травматични събития.</a:t>
            </a:r>
            <a:endParaRPr sz="17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∙"/>
            </a:pPr>
            <a:r>
              <a:rPr lang="en-DK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Винаги редувайте положителни и отрицателни моменти.</a:t>
            </a:r>
            <a:endParaRPr sz="17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∙"/>
            </a:pPr>
            <a:r>
              <a:rPr lang="en-DK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Наблюдавайте за признаци на стрес: направете пауза или сменете дейността, ако е необходимо.</a:t>
            </a:r>
            <a:endParaRPr sz="17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∙"/>
            </a:pPr>
            <a:r>
              <a:rPr lang="en-DK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Използвайте техники за тяло и ум, ако емоциите станат твърде интензивни.</a:t>
            </a:r>
            <a:endParaRPr sz="17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Microsoft Office PowerPoint</Application>
  <PresentationFormat>Широк екран</PresentationFormat>
  <Paragraphs>88</Paragraphs>
  <Slides>5</Slides>
  <Notes>5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5</vt:i4>
      </vt:variant>
    </vt:vector>
  </HeadingPairs>
  <TitlesOfParts>
    <vt:vector size="11" baseType="lpstr">
      <vt:lpstr>Arial</vt:lpstr>
      <vt:lpstr>Noto Sans Symbols</vt:lpstr>
      <vt:lpstr>Calibri</vt:lpstr>
      <vt:lpstr>Play</vt:lpstr>
      <vt:lpstr>Verdana</vt:lpstr>
      <vt:lpstr>Office Theme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Marco León</dc:creator>
  <cp:lastModifiedBy>HP</cp:lastModifiedBy>
  <cp:revision>1</cp:revision>
  <dcterms:created xsi:type="dcterms:W3CDTF">2025-11-24T19:04:51Z</dcterms:created>
  <dcterms:modified xsi:type="dcterms:W3CDTF">2026-01-22T10:35:47Z</dcterms:modified>
</cp:coreProperties>
</file>